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3"/>
    <p:sldId id="279" r:id="rId4"/>
    <p:sldId id="261" r:id="rId5"/>
    <p:sldId id="257" r:id="rId6"/>
    <p:sldId id="278" r:id="rId7"/>
    <p:sldId id="259" r:id="rId8"/>
    <p:sldId id="267" r:id="rId9"/>
    <p:sldId id="280" r:id="rId10"/>
    <p:sldId id="265" r:id="rId11"/>
    <p:sldId id="269" r:id="rId12"/>
    <p:sldId id="274" r:id="rId13"/>
    <p:sldId id="275" r:id="rId14"/>
    <p:sldId id="258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B83E4"/>
    <a:srgbClr val="1A1F24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648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лайд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6" name="Заполнитель даты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17" name="Заполнитель колонтитула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Заполнитель номера слайда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даты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4" name="Заполнитель колонтитула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полнитель номера слайда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  <p:sp>
        <p:nvSpPr>
          <p:cNvPr id="7" name="Заполнитель содержимого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даты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4" name="Заполнитель колонтитула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полнитель номера слайда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ru-RU"/>
              <a:t>Заголовок</a:t>
            </a:r>
            <a:endParaRPr lang="ru-RU"/>
          </a:p>
        </p:txBody>
      </p:sp>
      <p:sp>
        <p:nvSpPr>
          <p:cNvPr id="7" name="Текстовый заполнитель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полнитель содержимого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полнитель даты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5" name="Заполнитель колонтитула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полнитель номера слайда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Заголовок</a:t>
            </a:r>
            <a:endParaRPr lang="ru-RU" dirty="0"/>
          </a:p>
        </p:txBody>
      </p:sp>
      <p:sp>
        <p:nvSpPr>
          <p:cNvPr id="3" name="Текстовый заполнитель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Редактировать текст</a:t>
            </a:r>
            <a:endParaRPr lang="ru-RU" dirty="0"/>
          </a:p>
        </p:txBody>
      </p:sp>
      <p:sp>
        <p:nvSpPr>
          <p:cNvPr id="4" name="Заполнитель даты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5" name="Заполнитель колонтитула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полнитель номера слайда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Содержимое в двух колонка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полнитель содержимого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Заполнитель содержимого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5" name="Заполнитель даты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6" name="Заполнитель колонтитула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полнитель номера слайда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овый заполнитель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Редактировать текст</a:t>
            </a:r>
            <a:endParaRPr lang="ru-RU" dirty="0"/>
          </a:p>
        </p:txBody>
      </p:sp>
      <p:sp>
        <p:nvSpPr>
          <p:cNvPr id="4" name="Заполнитель содержимого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овый заполнитель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Редактировать текст</a:t>
            </a:r>
            <a:endParaRPr lang="ru-RU"/>
          </a:p>
        </p:txBody>
      </p:sp>
      <p:sp>
        <p:nvSpPr>
          <p:cNvPr id="6" name="Заполнитель содержимого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Заполнитель даты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8" name="Заполнитель колонтитула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полнитель номера слайда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Заполнитель даты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4" name="Заполнитель колонтитула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полнитель номера слайда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3" name="Заполнитель колонтитула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полнитель изображения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ru-RU"/>
          </a:p>
        </p:txBody>
      </p:sp>
      <p:sp>
        <p:nvSpPr>
          <p:cNvPr id="4" name="Текстовый заполнитель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Заполнитель даты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ru-RU" smtClean="0"/>
            </a:fld>
            <a:endParaRPr lang="ru-RU" dirty="0"/>
          </a:p>
        </p:txBody>
      </p:sp>
      <p:sp>
        <p:nvSpPr>
          <p:cNvPr id="6" name="Заполнитель колонтитула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полнитель номера слайда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ru-RU" smtClean="0"/>
            </a:fld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ru-RU"/>
              <a:t>Заголовок</a:t>
            </a:r>
            <a:endParaRPr lang="ru-RU"/>
          </a:p>
        </p:txBody>
      </p:sp>
      <p:sp>
        <p:nvSpPr>
          <p:cNvPr id="3" name="Заполнитель вертикального текста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Заполнитель даты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5" name="Заполнитель колонтитула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полнитель номера слайда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-заполнитель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3" name="Текстовый заполнитель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1"/>
            <a:r>
              <a:rPr lang="ru-RU" dirty="0"/>
              <a:t>Второй уровень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  <a:endParaRPr lang="ru-RU" dirty="0"/>
          </a:p>
          <a:p>
            <a:pPr lvl="3"/>
            <a:r>
              <a:rPr lang="ru-RU" dirty="0"/>
              <a:t>Четвертый уровень</a:t>
            </a:r>
            <a:endParaRPr lang="ru-RU" dirty="0"/>
          </a:p>
          <a:p>
            <a:pPr lvl="4"/>
            <a:r>
              <a:rPr lang="ru-RU" dirty="0"/>
              <a:t>Пятый уровень</a:t>
            </a:r>
            <a:endParaRPr lang="ru-RU" dirty="0"/>
          </a:p>
        </p:txBody>
      </p:sp>
      <p:sp>
        <p:nvSpPr>
          <p:cNvPr id="4" name="Заполнитель даты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ru-RU" smtClean="0"/>
            </a:fld>
            <a:endParaRPr lang="ru-RU"/>
          </a:p>
        </p:txBody>
      </p:sp>
      <p:sp>
        <p:nvSpPr>
          <p:cNvPr id="5" name="Заполнитель колонтитула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Заполнитель номера слайда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ru-RU" smtClean="0"/>
            </a:fld>
            <a:endParaRPr lang="ru-RU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1.xml"/><Relationship Id="rId10" Type="http://schemas.openxmlformats.org/officeDocument/2006/relationships/hyperlink" Target="https://disk.yandex.ru/d/eD0MjqkrjdH5UQ" TargetMode="Externa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hyperlink" Target="https://disk.yandex.ru/d/eD0MjqkrjdH5UQ" TargetMode="External"/><Relationship Id="rId2" Type="http://schemas.openxmlformats.org/officeDocument/2006/relationships/tags" Target="../tags/tag82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2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0.xml"/><Relationship Id="rId2" Type="http://schemas.openxmlformats.org/officeDocument/2006/relationships/image" Target="../media/image30.png"/><Relationship Id="rId1" Type="http://schemas.openxmlformats.org/officeDocument/2006/relationships/tags" Target="../tags/tag8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Relationship Id="rId3" Type="http://schemas.openxmlformats.org/officeDocument/2006/relationships/image" Target="../media/image5.png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6.png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tags" Target="../tags/tag7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9.xml"/><Relationship Id="rId7" Type="http://schemas.openxmlformats.org/officeDocument/2006/relationships/image" Target="../media/image4.png"/><Relationship Id="rId6" Type="http://schemas.openxmlformats.org/officeDocument/2006/relationships/hyperlink" Target="https://disk.yandex.ru/d/eD0MjqkrjdH5UQ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7145" y="-11430"/>
            <a:ext cx="12225655" cy="6891655"/>
          </a:xfrm>
          <a:prstGeom prst="rect">
            <a:avLst/>
          </a:prstGeom>
          <a:solidFill>
            <a:srgbClr val="1A1F2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4" name="Изображение 3" descr="Логознак пн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8550" y="170180"/>
            <a:ext cx="4218305" cy="6104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48055" y="2150745"/>
            <a:ext cx="12371705" cy="1900555"/>
          </a:xfrm>
        </p:spPr>
        <p:txBody>
          <a:bodyPr/>
          <a:lstStyle/>
          <a:p>
            <a:pPr algn="l"/>
            <a:r>
              <a:rPr lang="ru-RU" sz="2800" b="1" spc="0" dirty="0">
                <a:solidFill>
                  <a:schemeClr val="bg1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ТЕРМОБОКС ГАЗОВЫЙ УЛИЧНЫЙ</a:t>
            </a:r>
            <a:br>
              <a:rPr lang="ru-RU" sz="2800" b="1" spc="0" dirty="0">
                <a:solidFill>
                  <a:schemeClr val="bg1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</a:br>
            <a:r>
              <a:rPr lang="ru-RU" sz="2800" b="1" spc="0" dirty="0">
                <a:solidFill>
                  <a:schemeClr val="bg1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«ТГУ-СГС»</a:t>
            </a:r>
            <a:endParaRPr lang="ru-RU" sz="2800" b="1" spc="0" dirty="0">
              <a:solidFill>
                <a:schemeClr val="bg1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869" y="5131673"/>
            <a:ext cx="6185646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Северина Юлия Михайловна </a:t>
            </a:r>
            <a:endParaRPr 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+ 7 (905) 208-72-02</a:t>
            </a:r>
            <a:endParaRPr 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  <a:p>
            <a:r>
              <a:rPr lang="en-US" alt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sales@gaz-fort.ru</a:t>
            </a:r>
            <a:endParaRPr lang="en-US" alt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  <a:p>
            <a:r>
              <a:rPr lang="ru-RU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газфорт.рф</a:t>
            </a:r>
            <a:endParaRPr lang="ru-RU" dirty="0" err="1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Изображение 6" descr="ЛОГО ГАЗФОРТ без фона пнг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55" y="254635"/>
            <a:ext cx="4708525" cy="1922780"/>
          </a:xfrm>
          <a:prstGeom prst="rect">
            <a:avLst/>
          </a:prstGeom>
        </p:spPr>
      </p:pic>
      <p:sp>
        <p:nvSpPr>
          <p:cNvPr id="3" name="TextBox 8"/>
          <p:cNvSpPr txBox="1"/>
          <p:nvPr/>
        </p:nvSpPr>
        <p:spPr>
          <a:xfrm>
            <a:off x="948055" y="4485005"/>
            <a:ext cx="7124700" cy="5270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ru-RU" sz="2800" b="1" dirty="0">
                <a:solidFill>
                  <a:srgbClr val="0B83E4"/>
                </a:solidFill>
                <a:latin typeface="Montserrat ExtraBold" panose="00000900000000000000" charset="0"/>
                <a:cs typeface="Montserrat ExtraBold" panose="00000900000000000000" charset="0"/>
              </a:rPr>
              <a:t>КОММЕРЧЕСКОЕ ПРЕДЛОЖЕНИЕ</a:t>
            </a:r>
            <a:endParaRPr lang="ru-RU" sz="2800" b="1" dirty="0">
              <a:solidFill>
                <a:srgbClr val="0B83E4"/>
              </a:solidFill>
              <a:latin typeface="Montserrat ExtraBold" panose="00000900000000000000" charset="0"/>
              <a:cs typeface="Montserrat ExtraBold" panose="00000900000000000000" charset="0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pic>
        <p:nvPicPr>
          <p:cNvPr id="2" name="Изображение 1" descr="СС01.3671 (1)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300480"/>
            <a:ext cx="3787140" cy="5207000"/>
          </a:xfrm>
          <a:prstGeom prst="rect">
            <a:avLst/>
          </a:prstGeom>
        </p:spPr>
      </p:pic>
      <p:pic>
        <p:nvPicPr>
          <p:cNvPr id="3" name="Изображение 2" descr="СС18056 (1)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010" y="1395730"/>
            <a:ext cx="1825625" cy="2581275"/>
          </a:xfrm>
          <a:prstGeom prst="rect">
            <a:avLst/>
          </a:prstGeom>
        </p:spPr>
      </p:pic>
      <p:pic>
        <p:nvPicPr>
          <p:cNvPr id="4" name="Изображение 3" descr="СС18056 (1)_page-0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635" y="1395730"/>
            <a:ext cx="1827530" cy="2584450"/>
          </a:xfrm>
          <a:prstGeom prst="rect">
            <a:avLst/>
          </a:prstGeom>
        </p:spPr>
      </p:pic>
      <p:pic>
        <p:nvPicPr>
          <p:cNvPr id="7" name="Изображение 6" descr="СС18056 (1)_page-00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915" y="3982085"/>
            <a:ext cx="1684655" cy="2381885"/>
          </a:xfrm>
          <a:prstGeom prst="rect">
            <a:avLst/>
          </a:prstGeom>
        </p:spPr>
      </p:pic>
      <p:pic>
        <p:nvPicPr>
          <p:cNvPr id="8" name="Изображение 7" descr="СС18056 (1)_page-00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225" y="3980180"/>
            <a:ext cx="1747520" cy="2470785"/>
          </a:xfrm>
          <a:prstGeom prst="rect">
            <a:avLst/>
          </a:prstGeom>
        </p:spPr>
      </p:pic>
      <p:pic>
        <p:nvPicPr>
          <p:cNvPr id="9" name="Изображение 8" descr="СС18056 (1)_page-00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220" y="1395730"/>
            <a:ext cx="1796415" cy="2540635"/>
          </a:xfrm>
          <a:prstGeom prst="rect">
            <a:avLst/>
          </a:prstGeom>
        </p:spPr>
      </p:pic>
      <p:pic>
        <p:nvPicPr>
          <p:cNvPr id="11" name="Изображение 10" descr="СС18056 (1)_page-000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165" y="1395730"/>
            <a:ext cx="1827530" cy="2584450"/>
          </a:xfrm>
          <a:prstGeom prst="rect">
            <a:avLst/>
          </a:prstGeom>
        </p:spPr>
      </p:pic>
      <p:sp>
        <p:nvSpPr>
          <p:cNvPr id="12" name="Заголовок 1"/>
          <p:cNvSpPr txBox="1"/>
          <p:nvPr>
            <p:custDataLst>
              <p:tags r:id="rId9"/>
            </p:custDataLst>
          </p:nvPr>
        </p:nvSpPr>
        <p:spPr>
          <a:xfrm>
            <a:off x="-635" y="0"/>
            <a:ext cx="121926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СЕРТИФИКАТ СООТВЕТСТВИЯ</a:t>
            </a:r>
            <a:endParaRPr lang="ru-RU" altLang="en-US" b="1" dirty="0">
              <a:solidFill>
                <a:srgbClr val="1A1F24"/>
              </a:solidFill>
              <a:latin typeface="Bebas Neue Cyrillic" panose="02000506000000020004" charset="0"/>
              <a:cs typeface="Bebas Neue Cyrillic" panose="02000506000000020004" charset="0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8024495" y="4230370"/>
            <a:ext cx="3764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сертификаты доступны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  <a:hlinkClick r:id="rId10" action="ppaction://hlinkfile"/>
              </a:rPr>
              <a:t>по ссылке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12" name="Заголовок 1"/>
          <p:cNvSpPr txBox="1"/>
          <p:nvPr>
            <p:custDataLst>
              <p:tags r:id="rId2"/>
            </p:custDataLst>
          </p:nvPr>
        </p:nvSpPr>
        <p:spPr>
          <a:xfrm>
            <a:off x="-635" y="0"/>
            <a:ext cx="121926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ГАЗФОРТ </a:t>
            </a:r>
            <a:r>
              <a:rPr lang="en-US" alt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—</a:t>
            </a:r>
            <a:r>
              <a:rPr lang="ru-RU" altLang="en-US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 ОФИЦИАЛЬНЫЙ ДИЛЕР</a:t>
            </a:r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 </a:t>
            </a:r>
            <a:r>
              <a:rPr lang="en-US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FONDITAL</a:t>
            </a:r>
            <a:endParaRPr lang="en-US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564005" y="5735955"/>
            <a:ext cx="3764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сертификаты доступны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  <a:hlinkClick r:id="rId3" action="ppaction://hlinkfile"/>
              </a:rPr>
              <a:t>по ссылке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</p:txBody>
      </p:sp>
      <p:pic>
        <p:nvPicPr>
          <p:cNvPr id="6" name="Изображение 5" descr="Fondital - оф. диле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305" y="1278255"/>
            <a:ext cx="5975350" cy="3907155"/>
          </a:xfrm>
          <a:prstGeom prst="rect">
            <a:avLst/>
          </a:prstGeom>
        </p:spPr>
      </p:pic>
      <p:pic>
        <p:nvPicPr>
          <p:cNvPr id="10" name="Изображение 9" descr="Fondital инф. письм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590" y="1383030"/>
            <a:ext cx="2834005" cy="40925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12" name="Заголовок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26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РАЗМЕЩЕНИЕ ТЕРМОБОКСА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26440" y="2063115"/>
            <a:ext cx="11268710" cy="28625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Размещение установки ТГУ-СГС осуществляется на несущих стенах зданий, способных</a:t>
            </a:r>
            <a:r>
              <a:rPr lang="ru-RU" altLang="en-US" sz="1600"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выдержать статическую нагрузку не менее 110 кг. </a:t>
            </a:r>
            <a:endParaRPr lang="en-US" altLang="en-US" sz="1600">
              <a:latin typeface="Montserrat" panose="00000500000000000000" charset="0"/>
              <a:cs typeface="Montserrat" panose="00000500000000000000" charset="0"/>
            </a:endParaRPr>
          </a:p>
          <a:p>
            <a:endParaRPr lang="en-US" altLang="en-US" sz="160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en-US" altLang="en-US" sz="1600">
                <a:latin typeface="Montserrat" panose="00000500000000000000" charset="0"/>
                <a:cs typeface="Montserrat" panose="00000500000000000000" charset="0"/>
                <a:sym typeface="+mn-ea"/>
              </a:rPr>
              <a:t>Расстояние от термобокса до окон и дверей жилого дома — не менее 0,5 м (в зависимости от мощности), до вент. решеток — не менее 1,0 м.</a:t>
            </a:r>
            <a:endParaRPr lang="en-US" altLang="en-US" sz="1600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endParaRPr lang="en-US" altLang="en-US" sz="1600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Расстояние до оконных</a:t>
            </a:r>
            <a:r>
              <a:rPr lang="ru-RU" altLang="en-US" sz="1600"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проемов не открывающегося типа не регламентируется. </a:t>
            </a:r>
            <a:endParaRPr lang="en-US" altLang="en-US" sz="1600">
              <a:latin typeface="Montserrat" panose="00000500000000000000" charset="0"/>
              <a:cs typeface="Montserrat" panose="00000500000000000000" charset="0"/>
            </a:endParaRPr>
          </a:p>
          <a:p>
            <a:endParaRPr lang="en-US" altLang="en-US" sz="160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Высота установки изделия от уровня</a:t>
            </a:r>
            <a:r>
              <a:rPr lang="ru-RU" altLang="en-US" sz="1600">
                <a:latin typeface="Montserrat" panose="00000500000000000000" charset="0"/>
                <a:cs typeface="Montserrat" panose="00000500000000000000" charset="0"/>
              </a:rPr>
              <a:t> </a:t>
            </a:r>
            <a:r>
              <a:rPr lang="en-US" altLang="en-US" sz="1600">
                <a:latin typeface="Montserrat" panose="00000500000000000000" charset="0"/>
                <a:cs typeface="Montserrat" panose="00000500000000000000" charset="0"/>
              </a:rPr>
              <a:t>земли до нижней части корпуса должна составлять от 0,8 до 1,2 м.</a:t>
            </a:r>
            <a:endParaRPr lang="ru-RU" altLang="en-US" sz="160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Заголовок 1"/>
          <p:cNvSpPr txBox="1"/>
          <p:nvPr>
            <p:custDataLst>
              <p:tags r:id="rId3"/>
            </p:custDataLst>
          </p:nvPr>
        </p:nvSpPr>
        <p:spPr>
          <a:xfrm>
            <a:off x="726440" y="1412240"/>
            <a:ext cx="4997450" cy="70929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ВАРИАНТ 1: НАВЕСНОЕ</a:t>
            </a:r>
            <a:endParaRPr lang="ru-RU" sz="24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4" name="Заголовок 1"/>
          <p:cNvSpPr txBox="1"/>
          <p:nvPr>
            <p:custDataLst>
              <p:tags r:id="rId4"/>
            </p:custDataLst>
          </p:nvPr>
        </p:nvSpPr>
        <p:spPr>
          <a:xfrm>
            <a:off x="726440" y="4549140"/>
            <a:ext cx="4997450" cy="70929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ВАРИАНТ 2: НАПОЛЬНОЕ</a:t>
            </a:r>
            <a:endParaRPr lang="ru-RU" sz="24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711200" y="5258435"/>
            <a:ext cx="7999730" cy="14859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sz="1600">
                <a:latin typeface="Montserrat" panose="00000500000000000000" charset="0"/>
                <a:cs typeface="Montserrat" panose="00000500000000000000" charset="0"/>
              </a:rPr>
              <a:t>Напольный металлический шкаф для размещения</a:t>
            </a:r>
            <a:endParaRPr lang="ru-RU" sz="160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sz="1600">
                <a:latin typeface="Montserrat" panose="00000500000000000000" charset="0"/>
                <a:cs typeface="Montserrat" panose="00000500000000000000" charset="0"/>
              </a:rPr>
              <a:t>термобокса «ТГУ-СГС» с газовым оборудованием.</a:t>
            </a:r>
            <a:endParaRPr lang="ru-RU" sz="160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sz="1600" b="1">
                <a:latin typeface="Montserrat" panose="00000500000000000000" charset="0"/>
                <a:cs typeface="Montserrat" panose="00000500000000000000" charset="0"/>
              </a:rPr>
              <a:t>6000 руб. ( МРРЦ)</a:t>
            </a:r>
            <a:endParaRPr lang="ru-RU" sz="1600" b="1">
              <a:latin typeface="Montserrat" panose="00000500000000000000" charset="0"/>
              <a:cs typeface="Montserrat" panose="00000500000000000000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9"/>
          <p:cNvSpPr/>
          <p:nvPr/>
        </p:nvSpPr>
        <p:spPr>
          <a:xfrm>
            <a:off x="6921164" y="1492473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/>
          <p:cNvSpPr/>
          <p:nvPr/>
        </p:nvSpPr>
        <p:spPr>
          <a:xfrm>
            <a:off x="602763" y="1571513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/>
          <p:cNvSpPr/>
          <p:nvPr/>
        </p:nvSpPr>
        <p:spPr>
          <a:xfrm>
            <a:off x="8261350" y="3620770"/>
            <a:ext cx="1751330" cy="2734310"/>
          </a:xfrm>
          <a:prstGeom prst="roundRect">
            <a:avLst>
              <a:gd name="adj" fmla="val 457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/>
          <p:cNvSpPr/>
          <p:nvPr/>
        </p:nvSpPr>
        <p:spPr>
          <a:xfrm>
            <a:off x="1390128" y="3620640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8"/>
          <p:cNvSpPr/>
          <p:nvPr/>
        </p:nvSpPr>
        <p:spPr>
          <a:xfrm>
            <a:off x="9825578" y="1897231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9"/>
          <p:cNvSpPr/>
          <p:nvPr/>
        </p:nvSpPr>
        <p:spPr>
          <a:xfrm>
            <a:off x="3605829" y="2135728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9"/>
          <p:cNvSpPr/>
          <p:nvPr/>
        </p:nvSpPr>
        <p:spPr>
          <a:xfrm>
            <a:off x="5409864" y="3691478"/>
            <a:ext cx="2079811" cy="2734235"/>
          </a:xfrm>
          <a:prstGeom prst="roundRect">
            <a:avLst>
              <a:gd name="adj" fmla="val 457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1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0865" y="3297555"/>
            <a:ext cx="791845" cy="323215"/>
          </a:xfrm>
          <a:prstGeom prst="rect">
            <a:avLst/>
          </a:prstGeom>
        </p:spPr>
      </p:pic>
      <p:pic>
        <p:nvPicPr>
          <p:cNvPr id="14" name="Изображение 13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4700" y="2289810"/>
            <a:ext cx="791845" cy="323215"/>
          </a:xfrm>
          <a:prstGeom prst="rect">
            <a:avLst/>
          </a:prstGeom>
        </p:spPr>
      </p:pic>
      <p:pic>
        <p:nvPicPr>
          <p:cNvPr id="15" name="Изображение 14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3780" y="5817870"/>
            <a:ext cx="1010920" cy="412750"/>
          </a:xfrm>
          <a:prstGeom prst="rect">
            <a:avLst/>
          </a:prstGeom>
        </p:spPr>
      </p:pic>
      <p:pic>
        <p:nvPicPr>
          <p:cNvPr id="16" name="Изображение 15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0320" y="5720080"/>
            <a:ext cx="1010920" cy="412750"/>
          </a:xfrm>
          <a:prstGeom prst="rect">
            <a:avLst/>
          </a:prstGeom>
        </p:spPr>
      </p:pic>
      <p:pic>
        <p:nvPicPr>
          <p:cNvPr id="17" name="Изображение 16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310" y="2376170"/>
            <a:ext cx="1010920" cy="412750"/>
          </a:xfrm>
          <a:prstGeom prst="rect">
            <a:avLst/>
          </a:prstGeom>
        </p:spPr>
      </p:pic>
      <p:pic>
        <p:nvPicPr>
          <p:cNvPr id="18" name="Изображение 17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170" y="3208020"/>
            <a:ext cx="1010920" cy="412750"/>
          </a:xfrm>
          <a:prstGeom prst="rect">
            <a:avLst/>
          </a:prstGeom>
        </p:spPr>
      </p:pic>
      <p:pic>
        <p:nvPicPr>
          <p:cNvPr id="19" name="Изображение 18" descr="ЛОГО ГАЗФОРТ без фона пнг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955" y="5631815"/>
            <a:ext cx="1010920" cy="412750"/>
          </a:xfrm>
          <a:prstGeom prst="rect">
            <a:avLst/>
          </a:prstGeom>
        </p:spPr>
      </p:pic>
      <p:sp>
        <p:nvSpPr>
          <p:cNvPr id="20" name="Заголовок 1"/>
          <p:cNvSpPr txBox="1"/>
          <p:nvPr>
            <p:custDataLst>
              <p:tags r:id="rId9"/>
            </p:custDataLst>
          </p:nvPr>
        </p:nvSpPr>
        <p:spPr>
          <a:xfrm>
            <a:off x="-635" y="0"/>
            <a:ext cx="121926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ПРИМЕРЫ РЕАЛИЗАЦИИ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43990" y="1805305"/>
            <a:ext cx="10748645" cy="1900555"/>
          </a:xfrm>
        </p:spPr>
        <p:txBody>
          <a:bodyPr/>
          <a:lstStyle/>
          <a:p>
            <a:pPr algn="l"/>
            <a:r>
              <a:rPr lang="ru-RU" sz="1800" spc="0" dirty="0">
                <a:solidFill>
                  <a:schemeClr val="tx1"/>
                </a:solidFill>
                <a:latin typeface="Montserrat SemiBold" panose="00000700000000000000" pitchFamily="2" charset="-52"/>
                <a:ea typeface="+mn-ea"/>
                <a:cs typeface="+mn-cs"/>
                <a:sym typeface="+mn-ea"/>
              </a:rPr>
              <a:t>ВЫХОДИТЕ НА НОВЫЙ УРОВЕНЬ ПРОДАЖ ВМЕСТЕ С ГАЗФОРТ!</a:t>
            </a:r>
            <a:br>
              <a:rPr lang="ru-RU" sz="1800" spc="0" dirty="0">
                <a:solidFill>
                  <a:schemeClr val="tx1"/>
                </a:solidFill>
                <a:latin typeface="Montserrat SemiBold" panose="00000700000000000000" pitchFamily="2" charset="-52"/>
                <a:ea typeface="+mn-ea"/>
                <a:cs typeface="+mn-cs"/>
                <a:sym typeface="+mn-ea"/>
              </a:rPr>
            </a:br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БУДЕМ РАДЫ СОТРУДНИЧЕСТВУ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pic>
        <p:nvPicPr>
          <p:cNvPr id="5" name="Изображение 4" descr="плашка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02295" cy="21532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3355" y="3978275"/>
            <a:ext cx="697357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Северина Юлия Михайловна, </a:t>
            </a:r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dirty="0">
                <a:latin typeface="Montserrat SemiBold" panose="00000700000000000000" pitchFamily="2" charset="-52"/>
              </a:rPr>
              <a:t>Руководитель коммерческого отдела </a:t>
            </a:r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dirty="0">
                <a:latin typeface="Montserrat SemiBold" panose="00000700000000000000" pitchFamily="2" charset="-52"/>
              </a:rPr>
              <a:t>+ 7 (905) 208-72-02</a:t>
            </a:r>
            <a:endParaRPr lang="ru-RU" dirty="0">
              <a:latin typeface="Montserrat SemiBold" panose="00000700000000000000" pitchFamily="2" charset="-52"/>
            </a:endParaRPr>
          </a:p>
          <a:p>
            <a:r>
              <a:rPr lang="en-US" altLang="ru-RU" dirty="0">
                <a:solidFill>
                  <a:schemeClr val="tx1"/>
                </a:solidFill>
                <a:latin typeface="Montserrat SemiBold" panose="00000700000000000000" pitchFamily="2" charset="-52"/>
                <a:sym typeface="+mn-ea"/>
              </a:rPr>
              <a:t>sales@gaz-fort.ru</a:t>
            </a:r>
            <a:endParaRPr lang="ru-RU" dirty="0">
              <a:solidFill>
                <a:schemeClr val="tx1"/>
              </a:solidFill>
              <a:latin typeface="Montserrat SemiBold" panose="00000700000000000000" pitchFamily="2" charset="-52"/>
            </a:endParaRPr>
          </a:p>
          <a:p>
            <a:r>
              <a:rPr lang="ru-RU" dirty="0" err="1">
                <a:latin typeface="Montserrat SemiBold" panose="00000700000000000000" pitchFamily="2" charset="-52"/>
              </a:rPr>
              <a:t>газфорт.рф</a:t>
            </a:r>
            <a:endParaRPr lang="ru-RU" dirty="0" err="1">
              <a:latin typeface="Montserrat SemiBold" panose="00000700000000000000" pitchFamily="2" charset="-52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dirty="0">
                <a:latin typeface="Montserrat SemiBold" panose="00000700000000000000" pitchFamily="2" charset="-52"/>
              </a:rPr>
              <a:t>Адрес производсва: г. Санкт-Петербург, </a:t>
            </a:r>
            <a:r>
              <a:rPr lang="en-US" altLang="en-US" dirty="0">
                <a:latin typeface="Montserrat SemiBold" panose="00000700000000000000" pitchFamily="2" charset="-52"/>
              </a:rPr>
              <a:t>Санкт-Петербург, Краснопутиловская ул, д. 69 </a:t>
            </a:r>
            <a:r>
              <a:rPr lang="ru-RU" altLang="en-US" dirty="0">
                <a:latin typeface="Montserrat SemiBold" panose="00000700000000000000" pitchFamily="2" charset="-52"/>
              </a:rPr>
              <a:t>офис </a:t>
            </a:r>
            <a:r>
              <a:rPr lang="en-US" altLang="en-US" dirty="0">
                <a:latin typeface="Montserrat SemiBold" panose="00000700000000000000" pitchFamily="2" charset="-52"/>
              </a:rPr>
              <a:t>216-C</a:t>
            </a:r>
            <a:endParaRPr lang="en-US" altLang="en-US" dirty="0">
              <a:latin typeface="Montserrat SemiBold" panose="00000700000000000000" pitchFamily="2" charset="-5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file_000000003d0c7206943cdfbaf28628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6" name="Текстовое поле 5"/>
          <p:cNvSpPr txBox="1"/>
          <p:nvPr/>
        </p:nvSpPr>
        <p:spPr>
          <a:xfrm>
            <a:off x="5649595" y="1699895"/>
            <a:ext cx="6096000" cy="3999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600"/>
              </a:spcBef>
              <a:buClrTx/>
              <a:buSzTx/>
              <a:buNone/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Компактный уличный термобокс для размещения газового котла 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                             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мощностью от 10 до 40 кВт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algn="l">
              <a:spcBef>
                <a:spcPts val="600"/>
              </a:spcBef>
              <a:buClrTx/>
              <a:buSzTx/>
              <a:buNone/>
            </a:pP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algn="l">
              <a:spcBef>
                <a:spcPts val="600"/>
              </a:spcBef>
              <a:buClrTx/>
              <a:buSzTx/>
              <a:buNone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Выполнен из металлических сендвич-паннелей с внутренним утеплителем и усиленным креплением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en-US" altLang="en-US"/>
          </a:p>
          <a:p>
            <a:pPr indent="0" fontAlgn="auto">
              <a:spcBef>
                <a:spcPts val="600"/>
              </a:spcBef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Температурный режим эксплуатации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: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fontAlgn="auto">
              <a:spcBef>
                <a:spcPts val="600"/>
              </a:spcBef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от -45 °С до +40 °С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en-US" altLang="en-US"/>
          </a:p>
          <a:p>
            <a:endParaRPr lang="en-US" altLang="en-US"/>
          </a:p>
          <a:p>
            <a:endParaRPr lang="ru-RU" altLang="en-US"/>
          </a:p>
        </p:txBody>
      </p:sp>
      <p:sp>
        <p:nvSpPr>
          <p:cNvPr id="8" name="Заголовок 1"/>
          <p:cNvSpPr txBox="1"/>
          <p:nvPr>
            <p:custDataLst>
              <p:tags r:id="rId2"/>
            </p:custDataLst>
          </p:nvPr>
        </p:nvSpPr>
        <p:spPr>
          <a:xfrm>
            <a:off x="4750435" y="0"/>
            <a:ext cx="683831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ТЕРМОБОКСЫ УЛИЧНЫЕ 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  <a:p>
            <a:pPr algn="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«ТГУ-СГС»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pic>
        <p:nvPicPr>
          <p:cNvPr id="9" name="Изображение 8" descr="видже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8089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2" name="Заголовок 1"/>
          <p:cNvSpPr txBox="1"/>
          <p:nvPr>
            <p:custDataLst>
              <p:tags r:id="rId2"/>
            </p:custDataLst>
          </p:nvPr>
        </p:nvSpPr>
        <p:spPr>
          <a:xfrm>
            <a:off x="7418070" y="0"/>
            <a:ext cx="44202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ХАРАКТЕРИСТИКИ</a:t>
            </a:r>
            <a:endParaRPr lang="ru-RU" alt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439535" y="1640840"/>
            <a:ext cx="5311775" cy="2768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>
              <a:spcBef>
                <a:spcPts val="600"/>
              </a:spcBef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Габариты: 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1368х774х668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 мм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Вес: 70 кг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Толщина металла: сталь листовая 0,8 мм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Толщина утеплителя: 8 см</a:t>
            </a:r>
            <a:r>
              <a:rPr lang="ru-RU" altLang="en-US">
                <a:highlight>
                  <a:srgbClr val="FFFF00"/>
                </a:highlight>
                <a:latin typeface="Montserrat" panose="00000500000000000000" charset="0"/>
                <a:cs typeface="Montserrat" panose="00000500000000000000" charset="0"/>
              </a:rPr>
              <a:t>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Гарантия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: 2 года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Сервисное обслуживание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: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indent="0" algn="l" fontAlgn="auto">
              <a:spcBef>
                <a:spcPts val="600"/>
              </a:spcBef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собственный сертифицированный сервис, выезжаем к клиенту (Спб, ЛО)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6852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7" name="TextBox 6"/>
          <p:cNvSpPr txBox="1"/>
          <p:nvPr/>
        </p:nvSpPr>
        <p:spPr>
          <a:xfrm>
            <a:off x="6294120" y="1318260"/>
            <a:ext cx="5412105" cy="33293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algn="l">
              <a:buFont typeface="Wingdings" panose="05000000000000000000" charset="0"/>
              <a:buChar char="§"/>
            </a:pP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Термобокс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 «ТГУ-СГС»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Г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реющий элемент 55 Вт 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(для газового оборудования, 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IP 54)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en-US" altLang="ru-RU">
                <a:latin typeface="Montserrat" panose="00000500000000000000" charset="0"/>
                <a:cs typeface="Montserrat" panose="00000500000000000000" charset="0"/>
              </a:rPr>
              <a:t>DIN-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рейка 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Р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озетка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А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втомат 16 А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Р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аспределительная коробка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С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ветодиодный фонарик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С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аморезы кровельные (15шт)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П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аспорт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 изделия, гарантийный талон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С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</a:rPr>
              <a:t>ертификаты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 algn="l">
              <a:buFont typeface="Wingdings" panose="05000000000000000000" charset="0"/>
              <a:buChar char="§"/>
            </a:pP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  <a:p>
            <a:pPr algn="l"/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+ Д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ымоход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 (опция)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pPr algn="l"/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+ К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отел </a:t>
            </a:r>
            <a:r>
              <a:rPr lang="en-US" altLang="ru-RU">
                <a:latin typeface="Montserrat" panose="00000500000000000000" charset="0"/>
                <a:cs typeface="Montserrat" panose="00000500000000000000" charset="0"/>
                <a:sym typeface="+mn-ea"/>
              </a:rPr>
              <a:t>Fondital 24 </a:t>
            </a:r>
            <a:r>
              <a:rPr lang="en-US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кВт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 </a:t>
            </a:r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(опция)</a:t>
            </a:r>
            <a:endParaRPr lang="en-US" altLang="en-US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9" name="Изображение 8" descr="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8355" cy="6858000"/>
          </a:xfrm>
          <a:prstGeom prst="rect">
            <a:avLst/>
          </a:prstGeom>
        </p:spPr>
      </p:pic>
      <p:sp>
        <p:nvSpPr>
          <p:cNvPr id="11" name="Заголовок 1"/>
          <p:cNvSpPr txBox="1"/>
          <p:nvPr>
            <p:custDataLst>
              <p:tags r:id="rId3"/>
            </p:custDataLst>
          </p:nvPr>
        </p:nvSpPr>
        <p:spPr>
          <a:xfrm>
            <a:off x="7981315" y="0"/>
            <a:ext cx="367982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КОМПЛЕКТАЦИЯ</a:t>
            </a:r>
            <a:endParaRPr lang="en-US" altLang="ru-RU" b="1" dirty="0">
              <a:solidFill>
                <a:srgbClr val="1A1F24"/>
              </a:solidFill>
              <a:latin typeface="Bebas Neue Cyrillic" panose="02000506000000020004" charset="0"/>
              <a:cs typeface="Bebas Neue Cyrillic" panose="020005060000000200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6" name="Заголовок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36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ОСОБЕННОСТИ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095" y="1503680"/>
            <a:ext cx="5146675" cy="535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Термобоксы представлены в 2 вариантах цвета: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Темный шоколад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Серый графит 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Дверца выполнена в цвет каркаса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altLang="en-US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Возможно исполнение без дымохода( коксиального фильтра) с отверстием под дымоход (базовая модель), так и с дымоходом (стандарт: </a:t>
            </a:r>
            <a:r>
              <a:rPr lang="ru-RU" altLang="en-US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  <a:sym typeface="+mn-ea"/>
              </a:rPr>
              <a:t>на лицевой части ТГУ</a:t>
            </a:r>
            <a:r>
              <a:rPr lang="ru-RU" altLang="en-US">
                <a:solidFill>
                  <a:schemeClr val="tx1"/>
                </a:solidFill>
                <a:latin typeface="Montserrat" panose="00000500000000000000" charset="0"/>
                <a:cs typeface="Montserrat" panose="00000500000000000000" charset="0"/>
              </a:rPr>
              <a:t>, под заказ - справа/слева).</a:t>
            </a:r>
            <a:endParaRPr lang="ru-RU" altLang="en-US">
              <a:solidFill>
                <a:schemeClr val="tx1"/>
              </a:solidFill>
            </a:endParaRPr>
          </a:p>
          <a:p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</a:rPr>
              <a:t>Поставка возможна с газовым котлом Fondital 10-40 кВт, а также без котла.</a:t>
            </a:r>
            <a:endParaRPr lang="ru-RU" altLang="en-US">
              <a:latin typeface="Montserrat" panose="00000500000000000000" charset="0"/>
              <a:cs typeface="Montserrat" panose="00000500000000000000" charset="0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</p:txBody>
      </p:sp>
      <p:sp>
        <p:nvSpPr>
          <p:cNvPr id="2" name="Прямоугольник: скругленные углы 8"/>
          <p:cNvSpPr/>
          <p:nvPr/>
        </p:nvSpPr>
        <p:spPr>
          <a:xfrm>
            <a:off x="6972300" y="1771650"/>
            <a:ext cx="1600835" cy="1555750"/>
          </a:xfrm>
          <a:prstGeom prst="roundRect">
            <a:avLst>
              <a:gd name="adj" fmla="val 457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8"/>
          <p:cNvSpPr/>
          <p:nvPr/>
        </p:nvSpPr>
        <p:spPr>
          <a:xfrm>
            <a:off x="9944100" y="1771650"/>
            <a:ext cx="1600835" cy="1555750"/>
          </a:xfrm>
          <a:prstGeom prst="roundRect">
            <a:avLst>
              <a:gd name="adj" fmla="val 457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1A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9511665" y="3602990"/>
            <a:ext cx="2465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dirty="0">
                <a:latin typeface="Montserrat SemiBold" panose="00000700000000000000" pitchFamily="2" charset="-52"/>
                <a:sym typeface="+mn-ea"/>
              </a:rPr>
              <a:t>Темный шоколад </a:t>
            </a:r>
            <a:r>
              <a:rPr lang="en-US" altLang="ru-RU" dirty="0">
                <a:latin typeface="Montserrat SemiBold" panose="00000700000000000000" pitchFamily="2" charset="-52"/>
                <a:sym typeface="+mn-ea"/>
              </a:rPr>
              <a:t>Ral 8016</a:t>
            </a:r>
            <a:r>
              <a:rPr lang="ru-RU" dirty="0">
                <a:latin typeface="Montserrat SemiBold" panose="00000700000000000000" pitchFamily="2" charset="-52"/>
                <a:sym typeface="+mn-ea"/>
              </a:rPr>
              <a:t> </a:t>
            </a:r>
            <a:endParaRPr lang="ru-RU" altLang="en-US" dirty="0">
              <a:latin typeface="Montserrat SemiBold" panose="00000700000000000000" pitchFamily="2" charset="-52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6539865" y="3591560"/>
            <a:ext cx="2465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dirty="0">
                <a:latin typeface="Montserrat SemiBold" panose="00000700000000000000" pitchFamily="2" charset="-52"/>
                <a:sym typeface="+mn-ea"/>
              </a:rPr>
              <a:t>Серый графит </a:t>
            </a:r>
            <a:endParaRPr lang="ru-RU" dirty="0">
              <a:latin typeface="Montserrat SemiBold" panose="00000700000000000000" pitchFamily="2" charset="-52"/>
              <a:sym typeface="+mn-ea"/>
            </a:endParaRPr>
          </a:p>
          <a:p>
            <a:pPr algn="ctr"/>
            <a:r>
              <a:rPr lang="en-US" altLang="ru-RU" dirty="0">
                <a:latin typeface="Montserrat SemiBold" panose="00000700000000000000" pitchFamily="2" charset="-52"/>
                <a:sym typeface="+mn-ea"/>
              </a:rPr>
              <a:t>Ral 7024</a:t>
            </a:r>
            <a:r>
              <a:rPr lang="ru-RU" dirty="0">
                <a:latin typeface="Montserrat SemiBold" panose="00000700000000000000" pitchFamily="2" charset="-52"/>
                <a:sym typeface="+mn-ea"/>
              </a:rPr>
              <a:t> </a:t>
            </a:r>
            <a:endParaRPr lang="ru-RU" altLang="en-US" dirty="0">
              <a:latin typeface="Montserrat SemiBold" panose="00000700000000000000" pitchFamily="2" charset="-5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>
            <p:custDataLst>
              <p:tags r:id="rId1"/>
            </p:custDataLst>
          </p:nvPr>
        </p:nvSpPr>
        <p:spPr>
          <a:xfrm>
            <a:off x="1" y="1"/>
            <a:ext cx="12192000" cy="1891552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СТОИМОСТЬ, С НДС 22%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graphicFrame>
        <p:nvGraphicFramePr>
          <p:cNvPr id="9" name="Таблица 8"/>
          <p:cNvGraphicFramePr/>
          <p:nvPr/>
        </p:nvGraphicFramePr>
        <p:xfrm>
          <a:off x="534035" y="1501140"/>
          <a:ext cx="11362055" cy="425069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379345"/>
                <a:gridCol w="2159635"/>
                <a:gridCol w="2453640"/>
                <a:gridCol w="1818640"/>
                <a:gridCol w="2550795"/>
              </a:tblGrid>
              <a:tr h="11887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Объем закупки</a:t>
                      </a:r>
                      <a:endParaRPr lang="ru-RU" altLang="en-US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1F2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Базовая модель 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«ТГУ СГС» 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1F2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«ТГУ СГС» 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с дымоходом (базовая) </a:t>
                      </a:r>
                      <a:endParaRPr lang="ru-RU" altLang="en-US"/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1F2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«ТГУ СГС» 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с котлом* </a:t>
                      </a:r>
                      <a:endParaRPr lang="ru-RU" altLang="en-US"/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1F24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«ТГУ СГС» 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Montserrat SemiBold" panose="00000700000000000000" pitchFamily="2" charset="-5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с котлом* и дымоходом </a:t>
                      </a:r>
                      <a:r>
                        <a:rPr lang="ru-RU" sz="1800" b="0" dirty="0">
                          <a:solidFill>
                            <a:schemeClr val="bg1"/>
                          </a:solidFill>
                          <a:latin typeface="Montserrat SemiBold" panose="00000700000000000000" pitchFamily="2" charset="-52"/>
                          <a:sym typeface="+mn-ea"/>
                        </a:rPr>
                        <a:t>( базовая) </a:t>
                      </a:r>
                      <a:endParaRPr lang="ru-RU" altLang="en-US"/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A1F24"/>
                    </a:solidFill>
                  </a:tcPr>
                </a:tc>
              </a:tr>
              <a:tr h="612775">
                <a:tc>
                  <a:txBody>
                    <a:bodyPr/>
                    <a:p>
                      <a:pPr algn="ctr" fontAlgn="ctr"/>
                      <a:r>
                        <a:rPr lang="en-US" altLang="en-US" sz="1400" i="0">
                          <a:latin typeface="Montserrat" panose="00000500000000000000" charset="0"/>
                          <a:cs typeface="Montserrat" panose="00000500000000000000" charset="0"/>
                        </a:rPr>
                        <a:t>МРРЦ</a:t>
                      </a:r>
                      <a:r>
                        <a:rPr lang="ru-RU" altLang="en-US" sz="1400" i="0">
                          <a:latin typeface="Montserrat" panose="00000500000000000000" charset="0"/>
                          <a:cs typeface="Montserrat" panose="00000500000000000000" charset="0"/>
                        </a:rPr>
                        <a:t> ( 1-4 шт)</a:t>
                      </a:r>
                      <a:endParaRPr lang="ru-RU" altLang="en-US" sz="140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80 50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0,00₽</a:t>
                      </a:r>
                      <a:endParaRPr lang="en-US" altLang="en-US" sz="1400" i="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85 000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150 618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155 118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127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400" b="0">
                          <a:latin typeface="Montserrat" panose="00000500000000000000" charset="0"/>
                          <a:cs typeface="Montserrat" panose="00000500000000000000" charset="0"/>
                        </a:rPr>
                        <a:t>от 5</a:t>
                      </a:r>
                      <a:r>
                        <a:rPr lang="en-US" altLang="en-US" sz="1400" b="0">
                          <a:latin typeface="Montserrat" panose="00000500000000000000" charset="0"/>
                          <a:cs typeface="Montserrat" panose="00000500000000000000" charset="0"/>
                        </a:rPr>
                        <a:t> </a:t>
                      </a:r>
                      <a:r>
                        <a:rPr lang="ru-RU" altLang="en-US" sz="1400" b="0">
                          <a:latin typeface="Montserrat" panose="00000500000000000000" charset="0"/>
                          <a:cs typeface="Montserrat" panose="00000500000000000000" charset="0"/>
                        </a:rPr>
                        <a:t>до 14 шт  </a:t>
                      </a:r>
                      <a:endParaRPr lang="ru-RU" altLang="en-US" sz="1400" b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75 90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0,00₽</a:t>
                      </a: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80 400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146 018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150 518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12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от </a:t>
                      </a:r>
                      <a:r>
                        <a:rPr lang="ru-RU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15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 до </a:t>
                      </a:r>
                      <a:r>
                        <a:rPr lang="ru-RU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29 шт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 </a:t>
                      </a:r>
                      <a:endParaRPr lang="en-US" altLang="en-US" sz="140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72 80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0,00₽</a:t>
                      </a: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77 300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142 918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147 418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12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от 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3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 до 49</a:t>
                      </a:r>
                      <a:endParaRPr lang="ru-RU" altLang="en-US" sz="1400" b="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6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5 95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0,00₽</a:t>
                      </a: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70 450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136 068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140 568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121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1400" b="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от 50 </a:t>
                      </a:r>
                      <a:endParaRPr lang="ru-RU" altLang="en-US" sz="1400" b="0">
                        <a:latin typeface="Montserrat" panose="00000500000000000000" charset="0"/>
                        <a:cs typeface="Montserrat" panose="00000500000000000000" charset="0"/>
                        <a:sym typeface="+mn-ea"/>
                      </a:endParaRPr>
                    </a:p>
                  </a:txBody>
                  <a:tcPr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6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2 45</a:t>
                      </a:r>
                      <a:r>
                        <a:rPr lang="en-US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0,00₽</a:t>
                      </a: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  <a:p>
                      <a:pPr algn="ctr" font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en-US" altLang="en-US" sz="1400" b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66 950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132 568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ru-RU" altLang="en-US" sz="1400" b="0" i="0">
                          <a:latin typeface="Montserrat" panose="00000500000000000000" charset="0"/>
                          <a:cs typeface="Montserrat" panose="00000500000000000000" charset="0"/>
                        </a:rPr>
                        <a:t>137 068</a:t>
                      </a:r>
                      <a:r>
                        <a:rPr lang="ru-RU" altLang="en-US" sz="1400">
                          <a:latin typeface="Montserrat" panose="00000500000000000000" charset="0"/>
                          <a:cs typeface="Montserrat" panose="00000500000000000000" charset="0"/>
                          <a:sym typeface="+mn-ea"/>
                        </a:rPr>
                        <a:t>,00₽</a:t>
                      </a:r>
                      <a:endParaRPr lang="ru-RU" altLang="en-US" sz="1400" b="0" i="0">
                        <a:latin typeface="Montserrat" panose="00000500000000000000" charset="0"/>
                        <a:cs typeface="Montserrat" panose="00000500000000000000" charset="0"/>
                      </a:endParaRPr>
                    </a:p>
                  </a:txBody>
                  <a:tcPr marL="7937" marR="7937" marT="7937" marB="0" anchor="ctr" anchorCtr="0">
                    <a:lnL w="19050">
                      <a:solidFill>
                        <a:schemeClr val="bg1"/>
                      </a:solidFill>
                      <a:prstDash val="solid"/>
                    </a:lnL>
                    <a:lnR w="19050">
                      <a:solidFill>
                        <a:schemeClr val="bg1"/>
                      </a:solidFill>
                      <a:prstDash val="solid"/>
                    </a:lnR>
                    <a:lnT w="19050">
                      <a:solidFill>
                        <a:schemeClr val="bg1"/>
                      </a:solidFill>
                      <a:prstDash val="solid"/>
                    </a:lnT>
                    <a:lnB w="19050">
                      <a:solidFill>
                        <a:schemeClr val="bg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  <p:sp>
        <p:nvSpPr>
          <p:cNvPr id="13" name="Текстовое поле 12"/>
          <p:cNvSpPr txBox="1"/>
          <p:nvPr/>
        </p:nvSpPr>
        <p:spPr>
          <a:xfrm>
            <a:off x="534035" y="6264275"/>
            <a:ext cx="66001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1400">
                <a:latin typeface="Montserrat" panose="00000500000000000000" charset="0"/>
                <a:cs typeface="Montserrat" panose="00000500000000000000" charset="0"/>
                <a:sym typeface="+mn-ea"/>
              </a:rPr>
              <a:t>*стоимость указана с котлом Fondital Minorka 2 контура 24 кВт</a:t>
            </a:r>
            <a:endParaRPr lang="ru-RU" altLang="en-US" sz="1400">
              <a:latin typeface="Montserrat" panose="00000500000000000000" charset="0"/>
              <a:cs typeface="Montserrat" panose="00000500000000000000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258365"/>
            <a:ext cx="6096001" cy="1599635"/>
          </a:xfrm>
        </p:spPr>
      </p:pic>
      <p:sp>
        <p:nvSpPr>
          <p:cNvPr id="6" name="Заголовок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36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КОММЕРЧЕСКИЕ УСЛОВИЯ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095" y="1503680"/>
            <a:ext cx="9769475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SemiBold" panose="00000700000000000000" pitchFamily="2" charset="-52"/>
              </a:rPr>
              <a:t>Отгрузка в течение 3-7 дней </a:t>
            </a:r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после формирования заявки, заявку - присылайте на почту </a:t>
            </a:r>
            <a:r>
              <a:rPr lang="ru-RU" dirty="0">
                <a:latin typeface="Montserrat" panose="00000500000000000000" charset="0"/>
                <a:cs typeface="Montserrat" panose="00000500000000000000" charset="0"/>
                <a:sym typeface="+mn-ea"/>
              </a:rPr>
              <a:t>sales@gaz-fort.ru</a:t>
            </a:r>
            <a:endParaRPr lang="ru-RU" dirty="0">
              <a:solidFill>
                <a:schemeClr val="tx1"/>
              </a:solidFill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с указанием количества и юр. лица. </a:t>
            </a:r>
            <a:endParaRPr lang="ru-RU" dirty="0">
              <a:latin typeface="Montserrat" panose="00000500000000000000" charset="0"/>
              <a:cs typeface="Montserrat" panose="00000500000000000000" charset="0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dirty="0">
                <a:latin typeface="Montserrat SemiBold" panose="00000700000000000000" pitchFamily="2" charset="-52"/>
              </a:rPr>
              <a:t>Постоплата </a:t>
            </a:r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до 5 дней после отгрузки. </a:t>
            </a:r>
            <a:endParaRPr lang="ru-RU" dirty="0">
              <a:latin typeface="Montserrat SemiBold" panose="00000700000000000000" pitchFamily="2" charset="-52"/>
            </a:endParaRPr>
          </a:p>
          <a:p>
            <a:endParaRPr lang="ru-RU" dirty="0">
              <a:latin typeface="Montserrat SemiBold" panose="00000700000000000000" pitchFamily="2" charset="-52"/>
            </a:endParaRPr>
          </a:p>
          <a:p>
            <a:r>
              <a:rPr lang="ru-RU" dirty="0">
                <a:latin typeface="Montserrat SemiBold" panose="00000700000000000000" pitchFamily="2" charset="-52"/>
              </a:rPr>
              <a:t>Ретро-бонус </a:t>
            </a:r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по итогу месяца согласно ценам и объемам закупки за 1 календарный месяц согласно таблице выше. </a:t>
            </a:r>
            <a:endParaRPr lang="ru-RU" dirty="0">
              <a:latin typeface="Montserrat" panose="00000500000000000000" charset="0"/>
              <a:cs typeface="Montserrat" panose="00000500000000000000" charset="0"/>
            </a:endParaRPr>
          </a:p>
          <a:p>
            <a:endParaRPr lang="ru-RU" dirty="0">
              <a:latin typeface="Montserrat" panose="00000500000000000000" charset="0"/>
              <a:cs typeface="Montserrat" panose="00000500000000000000" charset="0"/>
            </a:endParaRPr>
          </a:p>
          <a:p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Возможен </a:t>
            </a:r>
            <a:r>
              <a:rPr lang="ru-RU" b="1" dirty="0">
                <a:latin typeface="Montserrat" panose="00000500000000000000" charset="0"/>
                <a:cs typeface="Montserrat" panose="00000500000000000000" charset="0"/>
              </a:rPr>
              <a:t>эксклюзив</a:t>
            </a:r>
            <a:r>
              <a:rPr lang="ru-RU" dirty="0">
                <a:latin typeface="Montserrat" panose="00000500000000000000" charset="0"/>
                <a:cs typeface="Montserrat" panose="00000500000000000000" charset="0"/>
              </a:rPr>
              <a:t> на регион. </a:t>
            </a:r>
            <a:endParaRPr lang="ru-RU" dirty="0">
              <a:latin typeface="Montserrat" panose="00000500000000000000" charset="0"/>
              <a:cs typeface="Montserrat" panose="00000500000000000000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/>
          <p:nvPr>
            <p:custDataLst>
              <p:tags r:id="rId1"/>
            </p:custDataLst>
          </p:nvPr>
        </p:nvSpPr>
        <p:spPr>
          <a:xfrm>
            <a:off x="-635" y="0"/>
            <a:ext cx="12192635" cy="189166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spc="0" dirty="0">
                <a:solidFill>
                  <a:srgbClr val="0B83E4"/>
                </a:solidFill>
                <a:latin typeface="Montserrat ExtraBold" panose="00000900000000000000" charset="0"/>
                <a:ea typeface="+mn-ea"/>
                <a:cs typeface="Montserrat ExtraBold" panose="00000900000000000000" charset="0"/>
                <a:sym typeface="+mn-ea"/>
              </a:rPr>
              <a:t>СЕРТИФИКАТ ПОЖАРНОЙ БЕЗОПАСНОСТИ</a:t>
            </a:r>
            <a:endParaRPr lang="ru-RU" sz="2800" b="1" spc="0" dirty="0">
              <a:solidFill>
                <a:srgbClr val="0B83E4"/>
              </a:solidFill>
              <a:latin typeface="Montserrat ExtraBold" panose="00000900000000000000" charset="0"/>
              <a:ea typeface="+mn-ea"/>
              <a:cs typeface="Montserrat ExtraBold" panose="00000900000000000000" charset="0"/>
              <a:sym typeface="+mn-ea"/>
            </a:endParaRPr>
          </a:p>
        </p:txBody>
      </p:sp>
      <p:pic>
        <p:nvPicPr>
          <p:cNvPr id="10" name="Изображение 9" descr="ПБ01.2038 (1)_page-0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" y="1473835"/>
            <a:ext cx="3743325" cy="5145405"/>
          </a:xfrm>
          <a:prstGeom prst="rect">
            <a:avLst/>
          </a:prstGeom>
        </p:spPr>
      </p:pic>
      <p:pic>
        <p:nvPicPr>
          <p:cNvPr id="11" name="Изображение 10" descr="ПБ2895 (1)_page-0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473835"/>
            <a:ext cx="2766060" cy="3910330"/>
          </a:xfrm>
          <a:prstGeom prst="rect">
            <a:avLst/>
          </a:prstGeom>
        </p:spPr>
      </p:pic>
      <p:pic>
        <p:nvPicPr>
          <p:cNvPr id="12" name="Изображение 11" descr="ПБ2895 (1)_page-00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095" y="1473835"/>
            <a:ext cx="2766060" cy="3910330"/>
          </a:xfrm>
          <a:prstGeom prst="rect">
            <a:avLst/>
          </a:prstGeom>
        </p:spPr>
      </p:pic>
      <p:pic>
        <p:nvPicPr>
          <p:cNvPr id="13" name="Изображение 12" descr="ПБ2895 (1)_page-00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435" y="1473835"/>
            <a:ext cx="2753360" cy="389382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4029710" y="546608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</a:rPr>
              <a:t>сертификаты доступны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  <a:p>
            <a:r>
              <a:rPr lang="ru-RU" altLang="en-US">
                <a:latin typeface="Montserrat" panose="00000500000000000000" charset="0"/>
                <a:cs typeface="Montserrat" panose="00000500000000000000" charset="0"/>
                <a:sym typeface="+mn-ea"/>
                <a:hlinkClick r:id="rId6" action="ppaction://hlinkfile"/>
              </a:rPr>
              <a:t>по ссылке </a:t>
            </a:r>
            <a:endParaRPr lang="ru-RU" altLang="en-US">
              <a:latin typeface="Montserrat" panose="00000500000000000000" charset="0"/>
              <a:cs typeface="Montserrat" panose="00000500000000000000" charset="0"/>
              <a:sym typeface="+mn-ea"/>
            </a:endParaRPr>
          </a:p>
        </p:txBody>
      </p:sp>
      <p:pic>
        <p:nvPicPr>
          <p:cNvPr id="16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110" y="5455920"/>
            <a:ext cx="5342890" cy="14020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3217</Words>
  <Application>WPS Presentation</Application>
  <PresentationFormat>Широкоэкранный</PresentationFormat>
  <Paragraphs>194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SimSun</vt:lpstr>
      <vt:lpstr>Wingdings</vt:lpstr>
      <vt:lpstr>Wingdings</vt:lpstr>
      <vt:lpstr>Montserrat ExtraBold</vt:lpstr>
      <vt:lpstr>Montserrat SemiBold</vt:lpstr>
      <vt:lpstr>Montserrat</vt:lpstr>
      <vt:lpstr>Bebas Neue Cyrillic</vt:lpstr>
      <vt:lpstr>Microsoft YaHei</vt:lpstr>
      <vt:lpstr>Arial Unicode MS</vt:lpstr>
      <vt:lpstr>Calibri</vt:lpstr>
      <vt:lpstr>WPS</vt:lpstr>
      <vt:lpstr>ТЕРМОБОКС ГАЗОВЫЙ УЛИЧНЫЙ «ТГУ-СГС»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ВЫХОДИТЕ НА НОВЫЙ УРОВЕНЬ ПРОДАЖ ВМЕСТЕ С ГАЗФОРТ! БУДЕМ РАДЫ СОТРУДНИЧЕСТВУ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Термобоксы уличные «ТГУ СГС»M</dc:title>
  <dc:creator/>
  <cp:lastModifiedBy>Юлия Северина</cp:lastModifiedBy>
  <cp:revision>45</cp:revision>
  <dcterms:created xsi:type="dcterms:W3CDTF">2026-06-10T09:12:00Z</dcterms:created>
  <dcterms:modified xsi:type="dcterms:W3CDTF">2026-06-18T09:50:45Z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1049-12.1.0.26880</vt:lpwstr>
  </property>
  <property fmtid="{D5CDD505-2E9C-101B-9397-08002B2CF9AE}" pid="3" name="ICV">
    <vt:lpwstr>C1EE167E84F84A799BC71389047B6635_12</vt:lpwstr>
  </property>
</Properties>
</file>